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260" r:id="rId6"/>
    <p:sldId id="261" r:id="rId7"/>
    <p:sldId id="278" r:id="rId8"/>
    <p:sldId id="279" r:id="rId9"/>
    <p:sldId id="280" r:id="rId10"/>
    <p:sldId id="284" r:id="rId11"/>
    <p:sldId id="283" r:id="rId12"/>
    <p:sldId id="282"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85.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9.png"/><Relationship Id="rId1" Type="http://schemas.openxmlformats.org/officeDocument/2006/relationships/tags" Target="../tags/tag8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1.png"/><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3.xml"/><Relationship Id="rId2" Type="http://schemas.openxmlformats.org/officeDocument/2006/relationships/image" Target="../media/image4.png"/><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5.png"/><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6.png"/><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7.png"/><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8.png"/><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80" y="914400"/>
            <a:ext cx="9799320" cy="2151380"/>
          </a:xfrm>
        </p:spPr>
        <p:txBody>
          <a:bodyPr/>
          <a:p>
            <a:r>
              <a:rPr lang="zh-CN" altLang="zh-CN"/>
              <a:t>企业信用信息公示报告</a:t>
            </a:r>
            <a:br>
              <a:rPr lang="zh-CN" altLang="zh-CN"/>
            </a:br>
            <a:r>
              <a:rPr lang="zh-CN" altLang="zh-CN"/>
              <a:t>查询演示</a:t>
            </a:r>
            <a:endParaRPr lang="zh-CN" altLang="zh-CN"/>
          </a:p>
        </p:txBody>
      </p:sp>
      <p:sp>
        <p:nvSpPr>
          <p:cNvPr id="3" name="副标题 2"/>
          <p:cNvSpPr>
            <a:spLocks noGrp="1"/>
          </p:cNvSpPr>
          <p:nvPr>
            <p:ph type="subTitle" idx="1"/>
            <p:custDataLst>
              <p:tags r:id="rId2"/>
            </p:custDataLst>
          </p:nvPr>
        </p:nvSpPr>
        <p:spPr/>
        <p:txBody>
          <a:bodyPr/>
          <a:p>
            <a:r>
              <a:rPr lang="zh-CN" altLang="en-US"/>
              <a:t>法务审计处</a:t>
            </a:r>
            <a:endParaRPr lang="zh-CN" altLang="en-US"/>
          </a:p>
          <a:p>
            <a:r>
              <a:rPr lang="en-US" altLang="zh-CN"/>
              <a:t>2024.2.4</a:t>
            </a:r>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9</a:t>
            </a:r>
            <a:r>
              <a:rPr lang="zh-CN" altLang="en-US"/>
              <a:t>步：点击下载完成查询</a:t>
            </a:r>
            <a:endParaRPr lang="zh-CN" altLang="en-US">
              <a:solidFill>
                <a:srgbClr val="FF0000"/>
              </a:solidFill>
            </a:endParaRPr>
          </a:p>
        </p:txBody>
      </p:sp>
      <p:pic>
        <p:nvPicPr>
          <p:cNvPr id="4" name="内容占位符 3"/>
          <p:cNvPicPr>
            <a:picLocks noChangeAspect="1"/>
          </p:cNvPicPr>
          <p:nvPr>
            <p:ph idx="1"/>
            <p:custDataLst>
              <p:tags r:id="rId1"/>
            </p:custDataLst>
          </p:nvPr>
        </p:nvPicPr>
        <p:blipFill>
          <a:blip r:embed="rId2"/>
          <a:stretch>
            <a:fillRect/>
          </a:stretch>
        </p:blipFill>
        <p:spPr>
          <a:xfrm>
            <a:off x="4072890" y="1490345"/>
            <a:ext cx="4039235" cy="475932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10</a:t>
            </a:r>
            <a:r>
              <a:rPr lang="zh-CN" altLang="en-US"/>
              <a:t>步：相关提示</a:t>
            </a:r>
            <a:endParaRPr lang="zh-CN" altLang="en-US">
              <a:solidFill>
                <a:srgbClr val="FF0000"/>
              </a:solidFill>
            </a:endParaRPr>
          </a:p>
        </p:txBody>
      </p:sp>
      <p:sp>
        <p:nvSpPr>
          <p:cNvPr id="3" name="内容占位符 2"/>
          <p:cNvSpPr/>
          <p:nvPr>
            <p:ph idx="1"/>
          </p:nvPr>
        </p:nvSpPr>
        <p:spPr/>
        <p:txBody>
          <a:bodyPr>
            <a:noAutofit/>
          </a:bodyPr>
          <a:p>
            <a:r>
              <a:rPr lang="en-US" altLang="zh-CN" sz="2000"/>
              <a:t>1.</a:t>
            </a:r>
            <a:r>
              <a:rPr lang="zh-CN" altLang="en-US" sz="2000"/>
              <a:t>下载的查询报告作为</a:t>
            </a:r>
            <a:r>
              <a:rPr lang="zh-CN" altLang="en-US" sz="2000">
                <a:solidFill>
                  <a:srgbClr val="FF0000"/>
                </a:solidFill>
              </a:rPr>
              <a:t>单独</a:t>
            </a:r>
            <a:r>
              <a:rPr lang="zh-CN" altLang="en-US" sz="2000"/>
              <a:t>的报名材料</a:t>
            </a:r>
            <a:r>
              <a:rPr lang="zh-CN" altLang="en-US" sz="2000">
                <a:solidFill>
                  <a:srgbClr val="FF0000"/>
                </a:solidFill>
              </a:rPr>
              <a:t>直接发送</a:t>
            </a:r>
            <a:r>
              <a:rPr lang="zh-CN" altLang="en-US" sz="2000"/>
              <a:t>审核即可，</a:t>
            </a:r>
            <a:r>
              <a:rPr lang="zh-CN" altLang="en-US" sz="2000">
                <a:solidFill>
                  <a:srgbClr val="FF0000"/>
                </a:solidFill>
              </a:rPr>
              <a:t>无需再打印再扫描再盖章</a:t>
            </a:r>
            <a:r>
              <a:rPr lang="zh-CN" altLang="en-US" sz="2000"/>
              <a:t>。</a:t>
            </a:r>
            <a:endParaRPr lang="zh-CN" altLang="en-US" sz="2000"/>
          </a:p>
          <a:p>
            <a:r>
              <a:rPr lang="en-US" altLang="zh-CN" sz="2000"/>
              <a:t>2.</a:t>
            </a:r>
            <a:r>
              <a:rPr lang="zh-CN" altLang="en-US" sz="2000"/>
              <a:t>文档名称必须有投标人单位名称且需要注明企业信用信息公示报告。</a:t>
            </a:r>
            <a:endParaRPr lang="zh-CN" altLang="en-US" sz="2000"/>
          </a:p>
          <a:p>
            <a:r>
              <a:rPr lang="en-US" altLang="zh-CN" sz="2000"/>
              <a:t>3.</a:t>
            </a:r>
            <a:r>
              <a:rPr lang="zh-CN" altLang="en-US" sz="2000"/>
              <a:t>只有相关版块的查询截图而</a:t>
            </a:r>
            <a:r>
              <a:rPr lang="zh-CN" altLang="en-US" sz="2000">
                <a:solidFill>
                  <a:srgbClr val="FF0000"/>
                </a:solidFill>
              </a:rPr>
              <a:t>无通过发送报告方式获得的查询报告</a:t>
            </a:r>
            <a:r>
              <a:rPr lang="zh-CN" altLang="en-US" sz="2000"/>
              <a:t>均为制作</a:t>
            </a:r>
            <a:r>
              <a:rPr lang="zh-CN" altLang="en-US" sz="2000">
                <a:solidFill>
                  <a:srgbClr val="FF0000"/>
                </a:solidFill>
              </a:rPr>
              <a:t>不合格</a:t>
            </a:r>
            <a:r>
              <a:rPr lang="zh-CN" altLang="en-US" sz="2000"/>
              <a:t>。</a:t>
            </a:r>
            <a:endParaRPr lang="zh-CN" altLang="en-US" sz="2000"/>
          </a:p>
          <a:p>
            <a:r>
              <a:rPr lang="en-US" altLang="zh-CN" sz="2000"/>
              <a:t>4.</a:t>
            </a:r>
            <a:r>
              <a:rPr lang="zh-CN" altLang="en-US" sz="2000"/>
              <a:t>报名时的查询报告可以发送完整的</a:t>
            </a:r>
            <a:r>
              <a:rPr lang="en-US" altLang="zh-CN" sz="2000"/>
              <a:t>PDF</a:t>
            </a:r>
            <a:r>
              <a:rPr lang="zh-CN" altLang="en-US" sz="2000"/>
              <a:t>版本。投标时的该查询报告，如果报告页数较多，可以只从首页打印至最近一个年度报告</a:t>
            </a:r>
            <a:r>
              <a:rPr lang="zh-CN" altLang="en-US" sz="2000">
                <a:solidFill>
                  <a:srgbClr val="FF0000"/>
                </a:solidFill>
              </a:rPr>
              <a:t>完毕</a:t>
            </a:r>
            <a:r>
              <a:rPr lang="zh-CN" altLang="en-US" sz="2000"/>
              <a:t>即可。打印材料的每一页均需要加盖投标人的行政印鉴。</a:t>
            </a:r>
            <a:endParaRPr lang="zh-CN" altLang="en-US" sz="2000"/>
          </a:p>
          <a:p>
            <a:r>
              <a:rPr lang="en-US" altLang="zh-CN" sz="2000"/>
              <a:t>5.</a:t>
            </a:r>
            <a:r>
              <a:rPr lang="zh-CN" altLang="en-US" sz="2000"/>
              <a:t>相关查询报告，我们会进行认真地复查复核。在任何一个阶段，如果发现查询报告不真实，均会取消相关资格，并按要求列入首钢长钢公司的重点黑名单。以后不得再同首钢长钢公司及首钢钢铁版块下属的所有公司进行再合作。</a:t>
            </a:r>
            <a:endParaRPr lang="zh-CN" altLang="en-US" sz="20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1</a:t>
            </a:r>
            <a:r>
              <a:rPr lang="zh-CN" altLang="en-US"/>
              <a:t>步：工商信息查询界面</a:t>
            </a:r>
            <a:endParaRPr lang="zh-CN" altLang="en-US"/>
          </a:p>
        </p:txBody>
      </p:sp>
      <p:pic>
        <p:nvPicPr>
          <p:cNvPr id="5" name="内容占位符 4"/>
          <p:cNvPicPr>
            <a:picLocks noChangeAspect="1"/>
          </p:cNvPicPr>
          <p:nvPr>
            <p:ph idx="1"/>
            <p:custDataLst>
              <p:tags r:id="rId1"/>
            </p:custDataLst>
          </p:nvPr>
        </p:nvPicPr>
        <p:blipFill>
          <a:blip r:embed="rId2"/>
          <a:stretch>
            <a:fillRect/>
          </a:stretch>
        </p:blipFill>
        <p:spPr>
          <a:xfrm>
            <a:off x="1308735" y="1490345"/>
            <a:ext cx="9566910" cy="475932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2</a:t>
            </a:r>
            <a:r>
              <a:rPr lang="zh-CN" altLang="en-US"/>
              <a:t>步：输入投标人单位名称</a:t>
            </a:r>
            <a:endParaRPr lang="zh-CN" altLang="en-US"/>
          </a:p>
        </p:txBody>
      </p:sp>
      <p:pic>
        <p:nvPicPr>
          <p:cNvPr id="5" name="内容占位符 4"/>
          <p:cNvPicPr>
            <a:picLocks noChangeAspect="1"/>
          </p:cNvPicPr>
          <p:nvPr>
            <p:ph idx="1"/>
            <p:custDataLst>
              <p:tags r:id="rId1"/>
            </p:custDataLst>
          </p:nvPr>
        </p:nvPicPr>
        <p:blipFill>
          <a:blip r:embed="rId2"/>
          <a:stretch>
            <a:fillRect/>
          </a:stretch>
        </p:blipFill>
        <p:spPr>
          <a:xfrm>
            <a:off x="1939290" y="1490345"/>
            <a:ext cx="8305800" cy="475932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3</a:t>
            </a:r>
            <a:r>
              <a:rPr lang="zh-CN" altLang="en-US"/>
              <a:t>步：按要求完成查询验证</a:t>
            </a:r>
            <a:endParaRPr lang="zh-CN" altLang="en-US"/>
          </a:p>
        </p:txBody>
      </p:sp>
      <p:pic>
        <p:nvPicPr>
          <p:cNvPr id="5" name="内容占位符 4"/>
          <p:cNvPicPr>
            <a:picLocks noChangeAspect="1"/>
          </p:cNvPicPr>
          <p:nvPr>
            <p:ph idx="1"/>
            <p:custDataLst>
              <p:tags r:id="rId1"/>
            </p:custDataLst>
          </p:nvPr>
        </p:nvPicPr>
        <p:blipFill>
          <a:blip r:embed="rId2"/>
          <a:stretch>
            <a:fillRect/>
          </a:stretch>
        </p:blipFill>
        <p:spPr>
          <a:xfrm>
            <a:off x="1953260" y="1490345"/>
            <a:ext cx="8277860" cy="475932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4</a:t>
            </a:r>
            <a:r>
              <a:rPr lang="zh-CN" altLang="en-US"/>
              <a:t>步：打开后的界面点击公司名称</a:t>
            </a:r>
            <a:endParaRPr lang="zh-CN" altLang="en-US"/>
          </a:p>
        </p:txBody>
      </p:sp>
      <p:pic>
        <p:nvPicPr>
          <p:cNvPr id="9" name="内容占位符 8"/>
          <p:cNvPicPr>
            <a:picLocks noChangeAspect="1"/>
          </p:cNvPicPr>
          <p:nvPr>
            <p:ph idx="1"/>
            <p:custDataLst>
              <p:tags r:id="rId1"/>
            </p:custDataLst>
          </p:nvPr>
        </p:nvPicPr>
        <p:blipFill>
          <a:blip r:embed="rId2"/>
          <a:stretch>
            <a:fillRect/>
          </a:stretch>
        </p:blipFill>
        <p:spPr>
          <a:xfrm>
            <a:off x="1496060" y="1490345"/>
            <a:ext cx="9192895" cy="475932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5</a:t>
            </a:r>
            <a:r>
              <a:rPr lang="zh-CN" altLang="en-US"/>
              <a:t>步：点击</a:t>
            </a:r>
            <a:r>
              <a:rPr lang="zh-CN" altLang="en-US">
                <a:solidFill>
                  <a:srgbClr val="FF0000"/>
                </a:solidFill>
              </a:rPr>
              <a:t>发送报告</a:t>
            </a:r>
            <a:endParaRPr lang="zh-CN" altLang="en-US">
              <a:solidFill>
                <a:srgbClr val="FF0000"/>
              </a:solidFill>
            </a:endParaRPr>
          </a:p>
        </p:txBody>
      </p:sp>
      <p:pic>
        <p:nvPicPr>
          <p:cNvPr id="4" name="内容占位符 3"/>
          <p:cNvPicPr>
            <a:picLocks noChangeAspect="1"/>
          </p:cNvPicPr>
          <p:nvPr>
            <p:ph idx="1"/>
            <p:custDataLst>
              <p:tags r:id="rId1"/>
            </p:custDataLst>
          </p:nvPr>
        </p:nvPicPr>
        <p:blipFill>
          <a:blip r:embed="rId2"/>
          <a:stretch>
            <a:fillRect/>
          </a:stretch>
        </p:blipFill>
        <p:spPr>
          <a:xfrm>
            <a:off x="1805305" y="1490345"/>
            <a:ext cx="8573770" cy="475932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6</a:t>
            </a:r>
            <a:r>
              <a:rPr lang="zh-CN" altLang="en-US"/>
              <a:t>步：再次完成验证</a:t>
            </a:r>
            <a:endParaRPr lang="zh-CN" altLang="en-US">
              <a:solidFill>
                <a:srgbClr val="FF0000"/>
              </a:solidFill>
            </a:endParaRPr>
          </a:p>
        </p:txBody>
      </p:sp>
      <p:pic>
        <p:nvPicPr>
          <p:cNvPr id="5" name="内容占位符 4"/>
          <p:cNvPicPr>
            <a:picLocks noChangeAspect="1"/>
          </p:cNvPicPr>
          <p:nvPr>
            <p:ph idx="1"/>
            <p:custDataLst>
              <p:tags r:id="rId1"/>
            </p:custDataLst>
          </p:nvPr>
        </p:nvPicPr>
        <p:blipFill>
          <a:blip r:embed="rId2"/>
          <a:stretch>
            <a:fillRect/>
          </a:stretch>
        </p:blipFill>
        <p:spPr>
          <a:xfrm>
            <a:off x="1651000" y="1490345"/>
            <a:ext cx="8882380" cy="475932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7</a:t>
            </a:r>
            <a:r>
              <a:rPr lang="zh-CN" altLang="en-US"/>
              <a:t>步：完成查询，报告发至邮箱</a:t>
            </a:r>
            <a:endParaRPr lang="zh-CN" altLang="en-US">
              <a:solidFill>
                <a:srgbClr val="FF0000"/>
              </a:solidFill>
            </a:endParaRPr>
          </a:p>
        </p:txBody>
      </p:sp>
      <p:pic>
        <p:nvPicPr>
          <p:cNvPr id="4" name="内容占位符 3"/>
          <p:cNvPicPr>
            <a:picLocks noChangeAspect="1"/>
          </p:cNvPicPr>
          <p:nvPr>
            <p:ph idx="1"/>
            <p:custDataLst>
              <p:tags r:id="rId1"/>
            </p:custDataLst>
          </p:nvPr>
        </p:nvPicPr>
        <p:blipFill>
          <a:blip r:embed="rId2"/>
          <a:stretch>
            <a:fillRect/>
          </a:stretch>
        </p:blipFill>
        <p:spPr>
          <a:xfrm>
            <a:off x="1379220" y="1490345"/>
            <a:ext cx="9426575" cy="475932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a:t>
            </a:r>
            <a:r>
              <a:rPr lang="en-US" altLang="zh-CN"/>
              <a:t>8</a:t>
            </a:r>
            <a:r>
              <a:rPr lang="zh-CN" altLang="en-US"/>
              <a:t>步：完成查询，查询报告发至注册的邮箱</a:t>
            </a:r>
            <a:endParaRPr lang="zh-CN" altLang="en-US">
              <a:solidFill>
                <a:srgbClr val="FF0000"/>
              </a:solidFill>
            </a:endParaRPr>
          </a:p>
        </p:txBody>
      </p:sp>
      <p:pic>
        <p:nvPicPr>
          <p:cNvPr id="4" name="内容占位符 3"/>
          <p:cNvPicPr>
            <a:picLocks noChangeAspect="1"/>
          </p:cNvPicPr>
          <p:nvPr>
            <p:ph idx="1"/>
            <p:custDataLst>
              <p:tags r:id="rId1"/>
            </p:custDataLst>
          </p:nvPr>
        </p:nvPicPr>
        <p:blipFill>
          <a:blip r:embed="rId2"/>
          <a:stretch>
            <a:fillRect/>
          </a:stretch>
        </p:blipFill>
        <p:spPr>
          <a:xfrm>
            <a:off x="608330" y="2103755"/>
            <a:ext cx="10968990" cy="353123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176"/>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176"/>
</p:tagLst>
</file>

<file path=ppt/tags/tag84.xml><?xml version="1.0" encoding="utf-8"?>
<p:tagLst xmlns:p="http://schemas.openxmlformats.org/presentationml/2006/main">
  <p:tag name="KSO_WM_BEAUTIFY_FLAG" val="#wm#"/>
  <p:tag name="KSO_WM_TEMPLATE_CATEGORY" val="custom"/>
  <p:tag name="KSO_WM_TEMPLATE_INDEX" val="20205176"/>
</p:tagLst>
</file>

<file path=ppt/tags/tag85.xml><?xml version="1.0" encoding="utf-8"?>
<p:tagLst xmlns:p="http://schemas.openxmlformats.org/presentationml/2006/main">
  <p:tag name="KSO_WPP_MARK_KEY" val="0b87f821-5f96-433b-b9f2-3b317b76cb04"/>
  <p:tag name="COMMONDATA" val="eyJoZGlkIjoiYTc3NmZiYmVjNDM5NTlkNDk1OWIxYzkxZWQzYWY0ZjIifQ=="/>
  <p:tag name="commondata" val="eyJoZGlkIjoiM2NmNTZhNTFmNmJjYjIzYmUzMWFmYjA1NjQ1NzQxMTU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Words>
  <Application>WPS 演示</Application>
  <PresentationFormat>宽屏</PresentationFormat>
  <Paragraphs>31</Paragraphs>
  <Slides>11</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宋体</vt:lpstr>
      <vt:lpstr>Wingdings</vt:lpstr>
      <vt:lpstr>微软雅黑</vt:lpstr>
      <vt:lpstr>Wingdings</vt:lpstr>
      <vt:lpstr>Arial Unicode MS</vt:lpstr>
      <vt:lpstr>Calibri</vt:lpstr>
      <vt:lpstr>Office 主题​​</vt:lpstr>
      <vt:lpstr>企业信用信息公示报告 查询演示</vt:lpstr>
      <vt:lpstr>第1步：工商信息查询界面</vt:lpstr>
      <vt:lpstr>第2步：输入投标人单位名称</vt:lpstr>
      <vt:lpstr>第3步：按要求完成查询验证</vt:lpstr>
      <vt:lpstr>第4步：打开后的界面点击公司名称</vt:lpstr>
      <vt:lpstr>第5步：点击发送报告</vt:lpstr>
      <vt:lpstr>第6步：再次完成验证</vt:lpstr>
      <vt:lpstr>第7步：完成查询，报告发至邮箱</vt:lpstr>
      <vt:lpstr>第8步：完成查询，查询报告发至注册的邮箱</vt:lpstr>
      <vt:lpstr>第9步：点击下载完成查询</vt:lpstr>
      <vt:lpstr>第10步：相关提示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紫色的天空</cp:lastModifiedBy>
  <cp:revision>182</cp:revision>
  <dcterms:created xsi:type="dcterms:W3CDTF">2019-06-19T02:08:00Z</dcterms:created>
  <dcterms:modified xsi:type="dcterms:W3CDTF">2024-02-20T07:03:13Z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C24B5CE7E4AC4CAAB96589D7A7145313_13</vt:lpwstr>
  </property>
</Properties>
</file>